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2" autoAdjust="0"/>
    <p:restoredTop sz="94660"/>
  </p:normalViewPr>
  <p:slideViewPr>
    <p:cSldViewPr>
      <p:cViewPr varScale="1">
        <p:scale>
          <a:sx n="117" d="100"/>
          <a:sy n="117" d="100"/>
        </p:scale>
        <p:origin x="1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5E3650E-533C-E602-FBC6-A508C0DDC9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EF230CA-9707-2AB2-40DA-4194AB677C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DB51B2E6-6780-1458-228E-01D5B878CE3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C93D1D97-23BC-54D9-C6AC-4AC0C93301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73731DD4-0B85-D977-421E-71A8483120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5494A409-ED80-72CB-4B60-2015B26A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3E1D29-551C-4DA5-A3DA-0A3152A4FB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3735CE-A575-53AD-ED98-7A16A810B6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9419F-0707-4F0C-ABCA-2A561F0CE88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EFA56E5B-7EE6-E65F-7A29-F79FE28695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734121E-CB30-0874-F205-DDD193EC1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510F3E-D389-D2AF-B8EC-5CC852D7A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843E-55E2-4486-B798-56AE37E854A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5F61A5F-ED64-FBF3-4594-68649A982C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CC2E847-5247-E186-DDA1-41278E551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7951CF-88CB-506D-BF8F-A547ADDA57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561B3-7C27-4A3B-933D-C485A78BB7B9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86EB05F-D642-D558-F545-E362C62598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FD5900E-ACCC-2E38-8F04-CC0E01339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239571-C762-C3CC-0387-7C8B847BA5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E0143-B875-4195-A4B6-653A3A7D6421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6449646-18F9-000B-9547-B681476F25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D9EC4BC-43C0-50ED-2092-EC0BA589B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593D2F-54A6-C13E-10A7-8A4DD2490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A8E68-083A-4A4F-89D4-0C4798C031B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0DFB779-05FE-935F-FBA2-E6550A2A44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1A4E7EE-AAAD-F281-5BBB-2D3F8F2B8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F20438-4C48-ACDE-DBFA-7B11B53FC4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10207-D2D2-4793-ADC3-9AC4FFA762F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15FA212B-AB70-9790-DFDE-A4258EBE76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89D1334-E287-B816-7E63-598C7FECF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04742B-8A71-9E8A-9506-250642F9C0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EA2DF-F92F-48FE-9614-FBD30FB4731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98661AC-6152-5389-35E4-A66FC882FA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7E0008B-9957-342E-A98A-C7BAC4990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7855E8-03CA-B3E5-4746-FF85825849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30FA2-C659-4097-9FF2-3802C8A8105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7516FA8-4D9E-F572-756F-293EDC144BE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6F787D2-FEBA-1797-17EF-5BEEB7425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B952F2-AD8A-81C9-BC71-10A4745E88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E4191-E3A6-4AD3-9C2E-ED3EA6B1FB04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D18E500-185B-9E49-8D53-AF4BB33B0F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946BCBD-D1E3-A4F9-6170-910F9936A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C702AE-4191-72E7-8F72-F9194CEF8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481D7-1BC5-49F5-B086-CB128BE17093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74DF4713-B452-69D4-5AE6-BE6E67F43C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8BCECA5-826D-0E07-3588-0F95CEC31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761D55-53FE-1BDA-F3C3-8A2CFB5B54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C0C98-A20E-47F1-8856-968220A58A5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F96C9DDD-3F8F-73D8-4738-FD126D76EB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C2823CF2-F1A1-AE26-4B79-641BEAE7E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46E2E8-F81B-5E3F-B9D6-BE2B1C164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B7B0A-8975-4F76-8D6E-38FEACCEFEA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833A6805-5A39-299D-5992-FFE6C85DB3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7126378-A36B-9EEA-80E4-C9030E233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A2C5E7-388F-7198-1DE4-C985D1855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96891-BAD3-4FF4-B5D5-19888BC6A27D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184B0F0-B7C5-D48E-360D-011F734335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C1CF326-2AB7-8541-F6BB-1A09601F3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828F77-7FCD-6FC9-1C4A-38D5B96C0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80291-514D-4B38-ABC9-BBFED1A8D1C5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2638FB7-22B6-BC59-E2BC-43200BC921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C44795E-756C-4AFC-C272-FB5F7651C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590D9A-F30C-D704-7458-11C92ACCF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07ABA-A901-4D57-A656-DDED3601D795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5707DCFC-96DD-0573-113E-69948A3E67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29126C7-3949-09F2-178C-BF881424A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A20123-8DA3-2837-496B-950C2AA05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C4D72-5C95-47FB-A01F-988125596241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1CFA7D2-0AB9-5CE8-95DE-0A1FF46EDF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E33CC8D-4AAC-E4FA-654E-5E24B062F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ADF7B5-6E87-F60A-8824-BFF893B82D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10FBF-B2AD-4A15-A1B0-A28C4DF52B43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405A4CDB-D407-87E4-3C07-3BF44CE73E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566173B-DBBA-C80F-AA15-23AFC92FD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C0B986F-9F99-8DE8-A464-194727563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3FB8B-1099-497A-9411-ADC39FD4DB84}" type="slidenum">
              <a:rPr lang="en-GB" altLang="en-US"/>
              <a:pPr/>
              <a:t>25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0C9647D-DEF9-2FF8-D933-5243B73745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EA6FEC1-534C-ECCA-B778-945079B98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3A84F1-E9FF-B83F-75FB-796E77E83F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6E3A7-D9D9-4994-AD3C-9052A6068F84}" type="slidenum">
              <a:rPr lang="en-GB" altLang="en-US"/>
              <a:pPr/>
              <a:t>26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656F2230-52B7-A312-A878-FF66908175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2733DF7-2E4A-BCED-6401-03B614AD9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54AA57-E0E6-3930-CE85-C469B199D8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1866B-216F-423D-9EE2-67E5501218B1}" type="slidenum">
              <a:rPr lang="en-GB" altLang="en-US"/>
              <a:pPr/>
              <a:t>27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896EBB4C-A7E7-D1D5-5DF8-8F458789E22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0C70DFA-8D23-905B-3A02-E17F024EE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F3480B-E6FA-D527-19B8-444742F36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767E4-3DE1-49D9-8621-12C54A8E1AFD}" type="slidenum">
              <a:rPr lang="en-GB" altLang="en-US"/>
              <a:pPr/>
              <a:t>28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6801AED1-6E9A-57AB-4553-3BB989437B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6A0BDEE-0494-942E-7D84-D7D9F1E05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AC6876-4766-FA8A-3FA9-FD1A46D74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C98F-4022-4CD0-B2B0-13B7F1FF8823}" type="slidenum">
              <a:rPr lang="en-GB" altLang="en-US"/>
              <a:pPr/>
              <a:t>29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E7BE5FB1-41BC-DCD3-9984-8127D1DADD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A6FA3AB-C6FE-2EDB-A346-963711E10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25E7F6-4EC1-14DA-944A-8DC7C8DEC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468BD-5886-4FA4-A62C-CFCE6553368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465404DD-3C48-417F-C73E-24CCC81F0A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2019C8B-0AA8-DEAB-7BDE-7FF223EA8A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A867A7-457F-474A-0A4C-AD8319DDA7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14432-055F-46D8-8E5B-6291EB73F04B}" type="slidenum">
              <a:rPr lang="en-GB" altLang="en-US"/>
              <a:pPr/>
              <a:t>30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0D9C7533-876B-CF76-A470-12AA7B580C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CD543812-F5DB-05FC-992E-A43EB708E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DD713A-C675-69B9-FEC7-470B0FAA6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B23D4-25B2-4135-89D7-56D3A640DEF9}" type="slidenum">
              <a:rPr lang="en-GB" altLang="en-US"/>
              <a:pPr/>
              <a:t>31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AF2E9CCD-9300-0E48-6DDA-9426DDF4AC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B72A3A4-6A7A-7877-CF64-C834AC1DB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D51E57-3FA5-EDB2-EE05-FEF1C683D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DE637-A137-4F98-B4F1-9826CC39B331}" type="slidenum">
              <a:rPr lang="en-GB" altLang="en-US"/>
              <a:pPr/>
              <a:t>32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AF83A77C-B59B-976C-CE3C-86CA47784D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D00EF98-14DD-E785-2B81-A8DC98511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1B95DD-A597-0DF4-005F-0DD9A2DDA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B984B-C665-4175-8C53-EE84BE701293}" type="slidenum">
              <a:rPr lang="en-GB" altLang="en-US"/>
              <a:pPr/>
              <a:t>33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C89ECDC4-DCDE-943C-5AE0-70E56008BB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F74C4AF-45C5-3615-B337-B50A49576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A73322-256C-622B-D6CA-50114370C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13452-4D9F-497A-9E16-DEFA659A510E}" type="slidenum">
              <a:rPr lang="en-GB" altLang="en-US"/>
              <a:pPr/>
              <a:t>34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D156953-8EEF-E585-80A9-74804385E0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0EE4C58-26CB-70EF-3BDA-784498E40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7429A3-C3F8-1E2D-2B76-8354775F6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3107A-9857-45CF-A14C-718E284BB6E0}" type="slidenum">
              <a:rPr lang="en-GB" altLang="en-US"/>
              <a:pPr/>
              <a:t>35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7A3390A-51DA-9EDC-E152-B8654C778E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A850341-4A64-51DB-535E-B57236CDF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473681-3202-8684-4F3A-CB54BCA2C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457D4-234C-4FE0-BBE2-63D8A403D83A}" type="slidenum">
              <a:rPr lang="en-GB" altLang="en-US"/>
              <a:pPr/>
              <a:t>36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8BA0FC8B-7F78-8C24-99AF-EDC2A958E0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C953E5E-4B08-6B24-6DCC-0E3D4D538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EF0721-F0F7-F9FC-DD6F-E207F4AC8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C7387-A60E-41B5-81EF-6CA9BAC12676}" type="slidenum">
              <a:rPr lang="en-GB" altLang="en-US"/>
              <a:pPr/>
              <a:t>37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2A3F9D18-6269-CEB2-FF1B-B70512FF66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B7A54B7-8632-4C07-5F63-DC312D1D1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9014D8-DF51-4F95-4878-6399B4131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1B850-4192-4245-A7FF-0BC32EF69587}" type="slidenum">
              <a:rPr lang="en-GB" altLang="en-US"/>
              <a:pPr/>
              <a:t>38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A4CA49BF-32D6-BF8F-EE7D-0661B89DCA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9EB2BAB-5CB1-C6D5-FF85-4E31CE63E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CF76B1B-6CD9-FF90-CC7A-51A6066A6F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97D0E5-F882-447C-ADB9-6EDC5DFCE1C6}" type="slidenum">
              <a:rPr lang="en-GB" altLang="en-US"/>
              <a:pPr/>
              <a:t>39</a:t>
            </a:fld>
            <a:endParaRPr lang="en-GB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B3F2FCB2-CACD-9711-ACC8-AAA93B238B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1D9AF5B6-BE77-20EA-DE55-78CE9D0F9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23BC82-7C05-6512-8BC6-06EF0B2FD5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B0929-489F-426C-9AF3-87CB9D25A05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EB6F70DA-437B-CA4B-3A1A-A96E7FA76A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0186F8D-C4A5-FC9D-1F3E-30F569B5C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9284EA-6DDF-88BF-AF28-BEBE837CB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F32DF-A252-4D8A-9900-44386FD168A5}" type="slidenum">
              <a:rPr lang="en-GB" altLang="en-US"/>
              <a:pPr/>
              <a:t>40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FDCDFE94-9FD3-AF73-D34E-A6013C2F33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989A60F-623D-3F01-FA26-0F276785B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B2D85E-91B8-EB0A-DDB2-3BD2959637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21775-E592-40F4-BE24-3D9E155C3C66}" type="slidenum">
              <a:rPr lang="en-GB" altLang="en-US"/>
              <a:pPr/>
              <a:t>41</a:t>
            </a:fld>
            <a:endParaRPr lang="en-GB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CBED26B4-FDEA-160B-CC24-087FA2C957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6E1FAF3-2144-4ECB-E0B6-0F4EEB4A9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40153D-685F-B39A-B2AC-F4BF2A540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CDBA7-BAB6-41EA-BD9B-A60615674354}" type="slidenum">
              <a:rPr lang="en-GB" altLang="en-US"/>
              <a:pPr/>
              <a:t>42</a:t>
            </a:fld>
            <a:endParaRPr lang="en-GB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5EF2047-B038-32D7-A119-952F695747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40A6BF44-5AF7-F81E-2D58-22C09A697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F183A6-B068-A8D9-B276-6DF882F3DB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F0D9AE-E2A8-4C6B-BCA2-5FB1DD163AA8}" type="slidenum">
              <a:rPr lang="en-GB" altLang="en-US"/>
              <a:pPr/>
              <a:t>43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EEF4BCC-8F24-C5CB-C2D2-1ADB774F23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C1A52981-E6BF-165D-2519-835749C2F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B3DF4A-DF58-F77F-D0B2-15123246D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1F7B0-F4DF-4AF1-AAEC-7F417609F621}" type="slidenum">
              <a:rPr lang="en-GB" altLang="en-US"/>
              <a:pPr/>
              <a:t>44</a:t>
            </a:fld>
            <a:endParaRPr lang="en-GB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BB535F57-7490-9E89-ECC3-258C0036E1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90C98399-940C-DAE5-ADA9-4B5C9093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C61BA0-B707-65E0-138F-54EA5A05C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5F82D-7136-4027-AA93-B263D974CDFA}" type="slidenum">
              <a:rPr lang="en-GB" altLang="en-US"/>
              <a:pPr/>
              <a:t>45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A3A5E287-C2F0-8253-6147-C64D43928E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133B534-27E8-FB7E-9DF8-F58C1225F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2090B4-E5DE-D923-C44F-6AB491DDAE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C7CD41-F760-4B1D-8601-D45F1D3F18ED}" type="slidenum">
              <a:rPr lang="en-GB" altLang="en-US"/>
              <a:pPr/>
              <a:t>46</a:t>
            </a:fld>
            <a:endParaRPr lang="en-GB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B0D68F32-84A2-E3BB-45D8-6DD461D944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EB76C7EB-570D-7F69-B173-E2B4709FE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C81687-AB8B-23B6-298C-30A46E010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1B3B5-7D91-4687-A0CE-404526BE9DF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28312F02-363E-78C6-F964-2BA4846FB3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A3DCBCC-C8C9-C585-9EFA-0A957EE72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15DC5D-2D60-8BBB-0307-967F19303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E64E0-2CEC-46FD-8356-EF21520F53C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C0E56A1-852C-977C-967F-BEE143070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75EFA26A-DD8E-4A2C-674F-F5519A046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2AAC36-511A-02E9-6225-99E2B143A1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B08AA-F68A-4984-B739-E22F3F64838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9ED7F103-BAA0-1C12-DB87-34272ED54E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F45AA2F-2901-06C7-1A5D-C009E2AEB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D97D73-6BF9-4374-BD67-C8F5B94A16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26611-0107-4E95-B67A-954ECDAF321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7C86D307-5C2F-214A-DF12-815B61620E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635723F-D290-FE1C-D057-5E38DCCE5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091F8F-EDD9-0923-2DCC-18E616163E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1272D-36F9-4C3D-836B-A9D63534E872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CAB4A4E-AD9D-1386-E9C7-4D921E8895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29EB5EF-37C2-1FAB-D3AB-133D24098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DA2C-458D-5861-A498-E013A55C3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9364E-970D-2633-95CB-90AE0709A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6E90-0875-C4CE-0994-605581CF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6046-499E-AC4F-A39E-ABCE17BE4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A77F-2EAA-E552-62B3-6A98E12B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D6CC-93DF-44AF-A9A9-B46DDA5F5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15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4046-5C44-4F73-1F73-BE40564D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42D56-DCC2-8ECF-80AD-ACFEA468A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C51B3-F276-B3AE-A0D1-2BAB92CF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5FAC-AAEA-2651-EA12-F4CD8FA1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20AC-7C87-4EC2-79B4-88926C0B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A39B-7FD5-4109-BFF5-210DFEACF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12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CC098-4328-6999-D1B8-BD7467C4C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930EB-99E9-B9E2-5647-71701CBD7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BED04-73DF-EAD7-9A90-A51C18E1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68C3-308E-34A6-9001-6E69C356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70620-648D-F52A-1F44-07715F31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78C87-9620-48A9-88AF-9250FBBC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46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B815C-0310-2A11-15BB-480CFC0F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BE853-D710-F5EF-AADB-B70C85932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477D0-9D8A-713A-7B08-C7E08649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C906F-F963-1BB6-D63C-31F4D635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642BB-EF07-C1D9-4C91-8578D37F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F160A-6D04-4BB6-86C2-4E60DE3DCB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73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6E6E4-9112-E79E-18BD-470BB730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9AF2A-D9D9-BC17-97D9-33A2822D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D2DF7-3165-740F-6058-05924185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09806-6971-683E-41A8-2220B676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B3DA-1916-8741-1CE2-8325C8C4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21A8-CEBD-43D3-B8C7-EED09D7B4F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5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EA5D-04D5-5B1F-CA68-A54A3BF1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E94ED-7863-1136-4FC4-34E6B9EA9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2EE6CB-827D-FB6C-B6D2-5DF4C8309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980D6-0C73-D01B-B125-2B8E70EEB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B741-B383-72C4-594C-5EC8AF16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5B874-0B36-1C51-A799-631C97B8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A11A0-D532-4834-A1CA-B9CBF0856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10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956F0-2712-9EE7-545D-D7AEA9AF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00435-226A-0AC5-D760-6FFBBA31E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79D38F-E811-1E7F-8F23-78F091B65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1A92A7-ACED-BEEA-DC63-11F81C484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2D6F9-62DC-AC33-5276-EE54F79D27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54DB5-86BE-64E1-D4B2-0322B7A3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6A7D1C-98BC-CA53-B99C-ECB7E357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B539A-0109-D923-C07B-C5C8E891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6B74-8C7C-4950-8CB1-BED0EA90FC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2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5238-20EB-426D-C484-12BD8621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2B2FCA-2905-C0E7-9D15-A872D462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14151-34FE-5143-0716-8B7D3949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C1259-8B20-FC8A-BB86-34D8123E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A840C-61C5-4CB5-A447-1A2A68D7A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11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C961A-9CF0-BD40-2F12-89EBFFC1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BCEE7-A4D2-734E-7E57-330376FDC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2AB0F-3760-A05B-A0BC-225412B9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C1D41-3BCA-484A-8DEB-3B0D9FBB8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72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227B-4396-4AA0-670D-25A5EEC9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82708-F753-6469-EA75-063EDD39E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1799A-159C-8ED9-9477-4EE56C2C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094AF-704B-DF16-894D-0781B6C4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AC682-3926-58DD-2510-CCD58BA88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F6020-271D-8042-BD9B-F14822B0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4E992-4296-4F75-977F-11A0D3E98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E7BC8-7222-8E8A-D164-D2C70F3D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7DEB6-42EB-9F23-E0A9-7623CD688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344ED-030C-80CA-7348-4ECD08C95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EE7AF-C20F-6F20-CAB1-614EEA5D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8C73C-DF1F-68F3-9F3A-C9F3661F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2BA97-4D11-E4A9-CC21-45939841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CB2D9-7780-4AB4-95F3-9368BFFDC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20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D91073-D569-966B-A9E5-1425979C8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BA7F4DA-EE00-E79F-2E98-99747A397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AE6FA1-C71F-9986-1757-BDC1F81202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FC9C2D-90FF-5A2D-F108-901663D9DC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233694-5B8E-CD5F-1955-58AF283DF8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8DC38E-6CFC-4AE3-8165-297F15DFBC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9" Type="http://schemas.openxmlformats.org/officeDocument/2006/relationships/slide" Target="slide38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34" Type="http://schemas.openxmlformats.org/officeDocument/2006/relationships/slide" Target="slide33.xml"/><Relationship Id="rId42" Type="http://schemas.openxmlformats.org/officeDocument/2006/relationships/slide" Target="slide41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38" Type="http://schemas.openxmlformats.org/officeDocument/2006/relationships/slide" Target="slide37.xml"/><Relationship Id="rId46" Type="http://schemas.openxmlformats.org/officeDocument/2006/relationships/slide" Target="slide45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41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32" Type="http://schemas.openxmlformats.org/officeDocument/2006/relationships/slide" Target="slide31.xml"/><Relationship Id="rId37" Type="http://schemas.openxmlformats.org/officeDocument/2006/relationships/slide" Target="slide36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36" Type="http://schemas.openxmlformats.org/officeDocument/2006/relationships/slide" Target="slide35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slide" Target="slide30.xml"/><Relationship Id="rId44" Type="http://schemas.openxmlformats.org/officeDocument/2006/relationships/slide" Target="slide43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Relationship Id="rId35" Type="http://schemas.openxmlformats.org/officeDocument/2006/relationships/slide" Target="slide34.xml"/><Relationship Id="rId43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82E7BD53-3003-4D8A-740C-BBC5D6ABD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Periodic Table Jeopardy</a:t>
            </a:r>
          </a:p>
        </p:txBody>
      </p:sp>
      <p:graphicFrame>
        <p:nvGraphicFramePr>
          <p:cNvPr id="3244" name="Group 172">
            <a:extLst>
              <a:ext uri="{FF2B5EF4-FFF2-40B4-BE49-F238E27FC236}">
                <a16:creationId xmlns:a16="http://schemas.microsoft.com/office/drawing/2014/main" id="{E10B5DA9-923D-3B4F-D8A0-7337582CBB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40849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145329507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833200795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1026284046"/>
                    </a:ext>
                  </a:extLst>
                </a:gridCol>
                <a:gridCol w="1455738">
                  <a:extLst>
                    <a:ext uri="{9D8B030D-6E8A-4147-A177-3AD203B41FA5}">
                      <a16:colId xmlns:a16="http://schemas.microsoft.com/office/drawing/2014/main" val="3194355590"/>
                    </a:ext>
                  </a:extLst>
                </a:gridCol>
                <a:gridCol w="2036762">
                  <a:extLst>
                    <a:ext uri="{9D8B030D-6E8A-4147-A177-3AD203B41FA5}">
                      <a16:colId xmlns:a16="http://schemas.microsoft.com/office/drawing/2014/main" val="1829765735"/>
                    </a:ext>
                  </a:extLst>
                </a:gridCol>
              </a:tblGrid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Daily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014453"/>
                  </a:ext>
                </a:extLst>
              </a:tr>
              <a:tr h="587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" action="ppaction://hlinksldjump"/>
                        </a:rPr>
                        <a:t>General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" action="ppaction://hlinksldjump"/>
                        </a:rPr>
                        <a:t>General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5" action="ppaction://hlinksldjump"/>
                        </a:rPr>
                        <a:t>General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6" action="ppaction://hlinksldjump"/>
                        </a:rPr>
                        <a:t>General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7" action="ppaction://hlinksldjump"/>
                        </a:rPr>
                        <a:t>General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116458"/>
                  </a:ext>
                </a:extLst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8" action="ppaction://hlinksldjump"/>
                        </a:rPr>
                        <a:t>Charge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9" action="ppaction://hlinksldjump"/>
                        </a:rPr>
                        <a:t>Charge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 action="ppaction://hlinksldjump"/>
                        </a:rPr>
                        <a:t>Charge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1" action="ppaction://hlinksldjump"/>
                        </a:rPr>
                        <a:t>Charge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2" action="ppaction://hlinksldjump"/>
                        </a:rPr>
                        <a:t>Charge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720480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3" action="ppaction://hlinksldjump"/>
                        </a:rPr>
                        <a:t>More Numbers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4" action="ppaction://hlinksldjump"/>
                        </a:rPr>
                        <a:t>More Numbers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5" action="ppaction://hlinksldjump"/>
                        </a:rPr>
                        <a:t>More Numbers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6" action="ppaction://hlinksldjump"/>
                        </a:rPr>
                        <a:t>More Numbers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7" action="ppaction://hlinksldjump"/>
                        </a:rPr>
                        <a:t>More Numbers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1779857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8" action="ppaction://hlinksldjump"/>
                        </a:rPr>
                        <a:t>Lab and Demo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9" action="ppaction://hlinksldjump"/>
                        </a:rPr>
                        <a:t>Lab and Demo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0" action="ppaction://hlinksldjump"/>
                        </a:rPr>
                        <a:t>Lab and Demo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1" action="ppaction://hlinksldjump"/>
                        </a:rPr>
                        <a:t>Lab and Demo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2" action="ppaction://hlinksldjump"/>
                        </a:rPr>
                        <a:t>Lab and Demo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90310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3" action="ppaction://hlinksldjump"/>
                        </a:rPr>
                        <a:t>Calcium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4" action="ppaction://hlinksldjump"/>
                        </a:rPr>
                        <a:t>Calcium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5" action="ppaction://hlinksldjump"/>
                        </a:rPr>
                        <a:t>Calcium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6" action="ppaction://hlinksldjump"/>
                        </a:rPr>
                        <a:t>Calcium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7" action="ppaction://hlinksldjump"/>
                        </a:rPr>
                        <a:t>Calcium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635159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7" action="ppaction://hlinksldjump"/>
                        </a:rPr>
                        <a:t>Families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8" action="ppaction://hlinksldjump"/>
                        </a:rPr>
                        <a:t>Families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29" action="ppaction://hlinksldjump"/>
                        </a:rPr>
                        <a:t>Families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0" action="ppaction://hlinksldjump"/>
                        </a:rPr>
                        <a:t>Families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1" action="ppaction://hlinksldjump"/>
                        </a:rPr>
                        <a:t>Families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181679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2" action="ppaction://hlinksldjump"/>
                        </a:rPr>
                        <a:t>Miscellaneous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3" action="ppaction://hlinksldjump"/>
                        </a:rPr>
                        <a:t>Miscellaneous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4" action="ppaction://hlinksldjump"/>
                        </a:rPr>
                        <a:t>Miscellaneous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5" action="ppaction://hlinksldjump"/>
                        </a:rPr>
                        <a:t>Miscellaneous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6" action="ppaction://hlinksldjump"/>
                        </a:rPr>
                        <a:t>Miscellaneous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45091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7" action="ppaction://hlinksldjump"/>
                        </a:rPr>
                        <a:t>Metals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8" action="ppaction://hlinksldjump"/>
                        </a:rPr>
                        <a:t>Metals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39" action="ppaction://hlinksldjump"/>
                        </a:rPr>
                        <a:t>Metals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0" action="ppaction://hlinksldjump"/>
                        </a:rPr>
                        <a:t>Metals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1" action="ppaction://hlinksldjump"/>
                        </a:rPr>
                        <a:t>Metals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0925296"/>
                  </a:ext>
                </a:extLst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2" action="ppaction://hlinksldjump"/>
                        </a:rPr>
                        <a:t>Areas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3" action="ppaction://hlinksldjump"/>
                        </a:rPr>
                        <a:t>Areas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4" action="ppaction://hlinksldjump"/>
                        </a:rPr>
                        <a:t>Areas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5" action="ppaction://hlinksldjump"/>
                        </a:rPr>
                        <a:t>Areas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46" action="ppaction://hlinksldjump"/>
                        </a:rPr>
                        <a:t>Areas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8604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387E75E-2F40-8C66-1020-B3DDEDE72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Charge - $400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AFB704-7D2B-3E08-E3DA-1A84AF741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Atom gains 1 electron? </a:t>
            </a:r>
          </a:p>
        </p:txBody>
      </p:sp>
      <p:sp>
        <p:nvSpPr>
          <p:cNvPr id="1331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2C7F2F15-56C8-B005-4337-FA42A742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3C0BA3-BE5D-C85A-67E2-BE9CFE61E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Charge – DAILY DOUBLE!!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EF6488C-14D5-8F78-767A-44CF2BCE0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atom loses 2 electrons?</a:t>
            </a:r>
          </a:p>
        </p:txBody>
      </p:sp>
      <p:sp>
        <p:nvSpPr>
          <p:cNvPr id="1434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007844EA-DA63-086F-FBBA-C3DA18312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70C39F1-BF18-68B5-1F02-633768BE3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More Numbers– $100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72A9DD6-F7BF-54A0-F54F-2AFE8ABA9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Potassium has how many shells? </a:t>
            </a:r>
          </a:p>
        </p:txBody>
      </p:sp>
      <p:sp>
        <p:nvSpPr>
          <p:cNvPr id="1536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CEF9782-A288-0E0C-ABC8-BEC038FCE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7DFEFD2-CE93-BE30-6500-CA421D2EA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More Numbers– $200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7404348-CF59-C01D-5788-70F5F4A13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How many valence electrons does Potassium have?</a:t>
            </a:r>
          </a:p>
        </p:txBody>
      </p:sp>
      <p:sp>
        <p:nvSpPr>
          <p:cNvPr id="1638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B04DE6EA-0C23-93BE-2D74-818FCC37F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4760A07-3BE7-7B9A-EA22-28FBCB34D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More Numbers– $300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979F3D4-09DC-B5C1-1BDB-599BA80E8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6 protons and 6 electrons. Atom or Ion? </a:t>
            </a:r>
          </a:p>
        </p:txBody>
      </p:sp>
      <p:sp>
        <p:nvSpPr>
          <p:cNvPr id="174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53F5FE7E-9C8A-99AB-8560-6444E9C81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83E7E7C-9EA3-B629-7060-AAFF1DF98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More Numbers– $400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7089D6B-DC7E-305A-71B5-C2A3B5BD8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6 protons and 5 electrons. Atom or Ion? </a:t>
            </a:r>
          </a:p>
        </p:txBody>
      </p:sp>
      <p:sp>
        <p:nvSpPr>
          <p:cNvPr id="1843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1257A293-CF03-A692-468B-F5963463F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B7E0A6A-2580-4512-46D8-DE7E84F68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More Numbers– DAILY DOUBLE!!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A37B690-9394-B076-F15E-2844CFE20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4 protons and 5 electrons. Atom or Ion? </a:t>
            </a:r>
          </a:p>
        </p:txBody>
      </p:sp>
      <p:sp>
        <p:nvSpPr>
          <p:cNvPr id="1946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F7642E3C-6405-6841-3CA9-509654B49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020BCD5-922B-A35B-2156-C0782B913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Lab and Demo– $100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1034F11-0556-1FE7-AF91-F9E66EA1F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/>
              <a:t>Did we really change the copper pennies to gold? Explain.</a:t>
            </a:r>
            <a:r>
              <a:rPr lang="en-US" altLang="en-US"/>
              <a:t> </a:t>
            </a:r>
          </a:p>
        </p:txBody>
      </p:sp>
      <p:sp>
        <p:nvSpPr>
          <p:cNvPr id="2048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811B470D-1EC6-9E2F-5FBB-49C9E9730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D1A8537-90C3-6D96-50EB-ECCFB4F94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Lab and Demo– $200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4E316CA-876F-0310-7263-A69385AED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/>
              <a:t>What happened during the flame test lab to cause colors?</a:t>
            </a:r>
          </a:p>
        </p:txBody>
      </p:sp>
      <p:sp>
        <p:nvSpPr>
          <p:cNvPr id="2150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FF71ED2F-BBB2-0779-88DA-3FE3CE5B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219B370-41D2-90F2-8A89-0ACFFF7ED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Lab and Demo– $300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8F730F4-D44F-5D01-0D90-037E14F4B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/>
              <a:t>Why are Noble gases inert?</a:t>
            </a:r>
            <a:r>
              <a:rPr lang="en-US" altLang="en-US"/>
              <a:t> </a:t>
            </a:r>
          </a:p>
        </p:txBody>
      </p:sp>
      <p:sp>
        <p:nvSpPr>
          <p:cNvPr id="2253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00F0E2A-1137-255F-958C-D33C3FC1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DC14430-6774-1C3A-3AC6-F3C372440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General $100</a:t>
            </a:r>
            <a:endParaRPr lang="en-US" altLang="en-US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2F71BC3-4126-A769-999B-7949F7B0D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Atomic no. of Carbon?</a:t>
            </a:r>
          </a:p>
        </p:txBody>
      </p:sp>
      <p:sp>
        <p:nvSpPr>
          <p:cNvPr id="512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0901E510-C848-DF56-D4C7-431A11A1C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24D725D-1530-0AF3-E158-CA2918AF7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Lab and Demo– $400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94E0BD3-4013-5758-0D23-C71EFD529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Why do Alkali Metals react with Halogens? </a:t>
            </a:r>
          </a:p>
        </p:txBody>
      </p:sp>
      <p:sp>
        <p:nvSpPr>
          <p:cNvPr id="2355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39952192-69E9-4119-DD82-3CF4D9107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D2AA577-6C76-2D1D-6250-406D9B6D6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Lab and Demo– DAILY DOUBLE!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6593CEE-3168-207A-4ABA-FFF82DE01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Examine sketches. Same element? Why? Are they isotopes? Why? </a:t>
            </a:r>
          </a:p>
        </p:txBody>
      </p:sp>
      <p:sp>
        <p:nvSpPr>
          <p:cNvPr id="2458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CD8CA67B-5E88-EA8E-6D61-9499CC41E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A952965-180B-B76E-F142-4A29228EC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Calcium – $100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02AD5C5-4AA0-4BE8-6D4C-C26CB9DA1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Name one element in same family as Calcium.</a:t>
            </a:r>
          </a:p>
        </p:txBody>
      </p:sp>
      <p:sp>
        <p:nvSpPr>
          <p:cNvPr id="2560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99FF002B-D7E9-9C1B-4FA9-C4E1321A8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3170092-A371-99B5-7629-AC4A1C60C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Calcium – $200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03A36D7-9688-71F4-A994-51EB45DBE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Name one element that has similar characteristics to Calcium. </a:t>
            </a:r>
          </a:p>
        </p:txBody>
      </p:sp>
      <p:sp>
        <p:nvSpPr>
          <p:cNvPr id="2662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59B7875C-81B3-7B69-F428-737E1DF4F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4534154-7D08-12B1-49B7-E20FE9C30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Calcium – $300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840723B-CC24-F3E0-0C8E-CD1FFC0B3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Name one element in same period as Calcium. </a:t>
            </a:r>
          </a:p>
        </p:txBody>
      </p:sp>
      <p:sp>
        <p:nvSpPr>
          <p:cNvPr id="2765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D21CE872-CD55-65BF-A30A-6BD06ACBB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7198DD-BD64-AF91-8A4B-C884E3D8F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Calcium – DAILY DOUBLE!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04A468D-118E-9C34-8A7C-198AE3659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How many valance electrons does Calcium have? </a:t>
            </a:r>
          </a:p>
        </p:txBody>
      </p:sp>
      <p:sp>
        <p:nvSpPr>
          <p:cNvPr id="2867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EF98CC17-5324-4143-0473-1B3E60017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ED90733-DDC6-0326-D9D7-B1C7B86B7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Families – $100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07C2C61-E2B6-9644-31FF-6FE48F260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families are inert?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CF2B7AB-EDCD-A749-9516-A16845410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Families – $200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C623FCC-D46D-051C-4958-306407322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family has 1 valence electron?</a:t>
            </a:r>
          </a:p>
        </p:txBody>
      </p:sp>
      <p:sp>
        <p:nvSpPr>
          <p:cNvPr id="3072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D40A6CC-5192-2BEB-8B06-96CEA4E11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6428D43-9351-DE7C-BD27-2B90E8855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Families – $300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851FBCD-13E7-26E6-B646-2EDB0865C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family has 7 valence electrons?</a:t>
            </a:r>
          </a:p>
        </p:txBody>
      </p:sp>
      <p:sp>
        <p:nvSpPr>
          <p:cNvPr id="3174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744737A-E024-1486-6B10-1CB61E904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F8C79E8-FC0E-1177-6695-1EE1F9207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Families – $400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88F4D3A-F1CA-A91C-A321-42EA2635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family includes Li and Na?</a:t>
            </a:r>
          </a:p>
        </p:txBody>
      </p:sp>
      <p:sp>
        <p:nvSpPr>
          <p:cNvPr id="3277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0CFC1E8F-9877-9354-C6D9-8A07EF849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B61A49A-382D-0D29-4267-6B696821F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General $200</a:t>
            </a:r>
            <a:endParaRPr lang="en-US" altLang="en-US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994D3D4-CEDD-187E-2680-87B54A9A6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How many protons are in Oxygen?</a:t>
            </a:r>
          </a:p>
        </p:txBody>
      </p:sp>
      <p:sp>
        <p:nvSpPr>
          <p:cNvPr id="614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DF91B83B-837C-AEE8-2A78-7AAFACD2D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17CE49C-21D3-0678-4D83-EAE634E6C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Families – DAILY DOUBLE!!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3CC7548-D0A3-1F5C-1B61-A9CEF176B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family is highly reactive?</a:t>
            </a:r>
          </a:p>
          <a:p>
            <a:pPr algn="ctr">
              <a:buFontTx/>
              <a:buNone/>
            </a:pPr>
            <a:r>
              <a:rPr lang="en-US" altLang="en-US"/>
              <a:t>Hint: most will ignite or explode in water. </a:t>
            </a:r>
          </a:p>
        </p:txBody>
      </p:sp>
      <p:sp>
        <p:nvSpPr>
          <p:cNvPr id="3379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19A07DB9-77E8-0B7A-EF39-D86DB2F10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04BD604-850B-FDED-7A38-EDC60532A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Miscellaneous– $100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CFFADA4-823B-72C9-BBDA-33AA9B29D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has 8 electrons in the outer shell? </a:t>
            </a:r>
          </a:p>
        </p:txBody>
      </p:sp>
      <p:sp>
        <p:nvSpPr>
          <p:cNvPr id="3482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2B6BA286-B026-C6BD-F93E-4C0A4E0A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2BD7915-2167-D705-01ED-820B299DC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Miscellaneous– $200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E4D053A-DB68-8D4C-837D-A1CD47745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has particles found inside an atom which include proton, neutron, and electrons?</a:t>
            </a:r>
          </a:p>
        </p:txBody>
      </p:sp>
      <p:sp>
        <p:nvSpPr>
          <p:cNvPr id="3584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1060E475-B89F-EEA6-BA63-836B28EF1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5A53EDA-94B2-1999-F6B6-4F589BAAF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Miscellaneous– $300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3A21C95-36E6-A87B-E8A5-9E92C13B7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can be drawn into thin wires? </a:t>
            </a:r>
          </a:p>
        </p:txBody>
      </p:sp>
      <p:sp>
        <p:nvSpPr>
          <p:cNvPr id="3686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4E5233DC-CF03-74AF-F7EB-02E9098C8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BA29BA9-2CF8-CBDF-A241-A06C48151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Miscellaneous– $400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2639ED9-ACA9-9439-DC18-47489F955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can be hammered into thin sheets? </a:t>
            </a:r>
          </a:p>
        </p:txBody>
      </p:sp>
      <p:sp>
        <p:nvSpPr>
          <p:cNvPr id="3789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F7474106-824B-8443-3F32-7DEF1056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544D3DB-F916-9D87-BC74-328258C09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Miscellaneous– DAILY DOUBLE!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A25BBC0-714C-7962-D5A8-40F8112C1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the average mass of all the isotopes?  </a:t>
            </a:r>
          </a:p>
        </p:txBody>
      </p:sp>
      <p:sp>
        <p:nvSpPr>
          <p:cNvPr id="3891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B9FE23E0-8AF7-F32E-731F-C977D708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377567C-9DD3-3945-97B0-98890B72C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Metals– $100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680180B-8E8C-6878-0519-2695AC340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metals contain the most elements?</a:t>
            </a:r>
          </a:p>
        </p:txBody>
      </p:sp>
      <p:sp>
        <p:nvSpPr>
          <p:cNvPr id="3994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B39D9AA8-2CC1-A84C-7961-67D2264DE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E9326A2-0395-08FF-B7F7-E0A75C76D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Metals– $200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1E8FCA5-FB41-521E-A87B-C9CA8FFBC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metals are good conductors?</a:t>
            </a:r>
          </a:p>
        </p:txBody>
      </p:sp>
      <p:sp>
        <p:nvSpPr>
          <p:cNvPr id="4096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EC422FD8-D693-18D6-CE6B-6E0E3BA55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213BB4F-924E-4849-9712-752C9F0C6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Metals– $300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95AB44D-D40E-00AF-9704-42DB4BAE1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metals are good insulators?</a:t>
            </a:r>
          </a:p>
        </p:txBody>
      </p:sp>
      <p:sp>
        <p:nvSpPr>
          <p:cNvPr id="4198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EA64F0D-1CDC-28BB-749E-09303D648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6ACC7D8-19E6-103C-1F01-F8A3A4DF3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Metals– $400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8AB6850-08A1-D05B-32DB-53A863EBB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metals are semi-conductors?</a:t>
            </a:r>
          </a:p>
        </p:txBody>
      </p:sp>
      <p:sp>
        <p:nvSpPr>
          <p:cNvPr id="430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1D85F501-BCB9-3F0B-C156-0330155C1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A13671-14AD-5B56-0B46-86AE0647F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General $300</a:t>
            </a:r>
            <a:endParaRPr lang="en-US" altLang="en-US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47569B-2F77-064E-5910-E0EFF39FC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the mass number of Carbon ?</a:t>
            </a:r>
          </a:p>
        </p:txBody>
      </p:sp>
      <p:sp>
        <p:nvSpPr>
          <p:cNvPr id="717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85DB0F1E-4333-C0C2-1DAA-262F99E1A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9415343-F782-6CB6-FFD8-337C7E88C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Metals– DAILY DOUBLE!!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0BE0338-F79C-6CDB-DFDA-046094B6B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Which metals are malleable, ductile, and shiny?</a:t>
            </a:r>
          </a:p>
        </p:txBody>
      </p:sp>
      <p:sp>
        <p:nvSpPr>
          <p:cNvPr id="4403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A9A2EDBE-2F31-AF01-878C-4C8466051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C669711-DE1E-61B9-7917-BC2C6D3BB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Areas– $100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EB52AAC-0F3A-1596-60B5-B1ADAD5CF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an area where neutrons and protons are found?</a:t>
            </a:r>
          </a:p>
        </p:txBody>
      </p:sp>
      <p:sp>
        <p:nvSpPr>
          <p:cNvPr id="4506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6A29CAE5-7381-0430-29EB-23049D0B7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08B9057-4D9E-208E-745A-C6E6FCDA8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Areas– $200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1AA1C0F-3E70-89F6-80D8-349131AF09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an area where electrons are likely to be found?</a:t>
            </a:r>
          </a:p>
        </p:txBody>
      </p:sp>
      <p:sp>
        <p:nvSpPr>
          <p:cNvPr id="4608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45FC3F5E-A936-DC86-DF6E-2442968FA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0133EF9-BB40-EA6A-FBB0-1DAE4A69F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Areas– $300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FBAE54A-FBF3-CA3D-F090-B8EDE20AC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Where are metals located on Periodic Table? Where are the Non-metals? </a:t>
            </a:r>
          </a:p>
        </p:txBody>
      </p:sp>
      <p:sp>
        <p:nvSpPr>
          <p:cNvPr id="4710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4E86A6E5-FD4E-1FF0-E3BA-85400747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44D66C3-D29D-1CD1-E78C-D9DED11ED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Areas– $400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F00500A-237D-1896-CB10-AC7B62084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Where semi-conductors are found on Periodic Table?</a:t>
            </a:r>
          </a:p>
        </p:txBody>
      </p:sp>
      <p:sp>
        <p:nvSpPr>
          <p:cNvPr id="4813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2B866064-DBEB-571C-D151-351A35C4A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FF6698-E83C-4F8D-BA07-B0AEB1F82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Areas– DAILY DOUBLE!!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69B5CC8-2708-7E85-F3CB-724B9DA44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Where do you find valence electrons in an atom and on Periodic table? </a:t>
            </a:r>
          </a:p>
        </p:txBody>
      </p:sp>
      <p:sp>
        <p:nvSpPr>
          <p:cNvPr id="4915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DE68D19E-C99B-93F1-C758-8E825D523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>
            <a:extLst>
              <a:ext uri="{FF2B5EF4-FFF2-40B4-BE49-F238E27FC236}">
                <a16:creationId xmlns:a16="http://schemas.microsoft.com/office/drawing/2014/main" id="{0CD9975A-9C19-8C60-3685-F81C476A7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9D069A4-D19B-0C6A-F8FC-1B24CF806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General $400</a:t>
            </a:r>
            <a:endParaRPr lang="en-US" altLang="en-US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82B0173-0D8A-CDC6-1AD4-6884BDA03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the atomic mass of Boron? </a:t>
            </a:r>
          </a:p>
        </p:txBody>
      </p:sp>
      <p:sp>
        <p:nvSpPr>
          <p:cNvPr id="8196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60453BC5-D2CC-67AA-A398-FA7B9E203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0E6F7EF-F30D-0567-AA0F-EFFFD5BAC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General – DAILY DOUBLE!!</a:t>
            </a:r>
            <a:endParaRPr lang="en-US" altLang="en-US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0964079-4ABE-0465-3FDD-9A458988C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the number of Protons and Neutrons in Carbon ? </a:t>
            </a:r>
          </a:p>
        </p:txBody>
      </p:sp>
      <p:sp>
        <p:nvSpPr>
          <p:cNvPr id="9220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F4C9B6EF-C027-05A2-2CB8-45F14BDB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C515EA7-9EA8-40C6-A0A7-C2197CAD0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Charge - $100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E61E2DD-E73C-3F8F-E82B-17A34EE6A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 Proton? </a:t>
            </a:r>
          </a:p>
        </p:txBody>
      </p:sp>
      <p:sp>
        <p:nvSpPr>
          <p:cNvPr id="10244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3B99E226-DC72-ED1D-ED69-D9A374E2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8EA400-04E7-B657-3A10-D231886F0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Charge - $200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2A5EC1E-92A3-8628-C641-02F0D1C9E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 Electron? </a:t>
            </a:r>
          </a:p>
        </p:txBody>
      </p:sp>
      <p:sp>
        <p:nvSpPr>
          <p:cNvPr id="11268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8A159509-0B53-2894-8774-21DB51C1B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F2BC1F2-AEBF-CB73-F7CC-D9AC0E154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Periodic Table Jeopardy</a:t>
            </a:r>
            <a:br>
              <a:rPr lang="en-US" altLang="en-US" sz="4000" b="1"/>
            </a:br>
            <a:r>
              <a:rPr lang="en-US" altLang="en-US" sz="4000" b="1"/>
              <a:t>Charge - $300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B1BD039-4803-CB2E-0884-2858143CB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What is a Neutron? </a:t>
            </a:r>
          </a:p>
        </p:txBody>
      </p:sp>
      <p:sp>
        <p:nvSpPr>
          <p:cNvPr id="1229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9CA80B17-2A1F-11A6-A33B-D7F42E60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hlinkClick r:id="rId3" action="ppaction://hlinksldjump"/>
              </a:rPr>
              <a:t>More Questions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1014</Words>
  <Application>Microsoft Office PowerPoint</Application>
  <PresentationFormat>On-screen Show (4:3)</PresentationFormat>
  <Paragraphs>235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Arial</vt:lpstr>
      <vt:lpstr>Default Design</vt:lpstr>
      <vt:lpstr>Periodic Table Jeopardy</vt:lpstr>
      <vt:lpstr>Periodic Table Jeopardy General $100</vt:lpstr>
      <vt:lpstr>Periodic Table Jeopardy General $200</vt:lpstr>
      <vt:lpstr>Periodic Table Jeopardy General $300</vt:lpstr>
      <vt:lpstr>Periodic Table Jeopardy General $400</vt:lpstr>
      <vt:lpstr>Periodic Table Jeopardy General – DAILY DOUBLE!!</vt:lpstr>
      <vt:lpstr>Periodic Table Jeopardy Charge - $100</vt:lpstr>
      <vt:lpstr>Periodic Table Jeopardy Charge - $200</vt:lpstr>
      <vt:lpstr>Periodic Table Jeopardy Charge - $300</vt:lpstr>
      <vt:lpstr>Periodic Table Jeopardy Charge - $400</vt:lpstr>
      <vt:lpstr>Periodic Table Jeopardy Charge – DAILY DOUBLE!!</vt:lpstr>
      <vt:lpstr>Periodic Table Jeopardy More Numbers– $100</vt:lpstr>
      <vt:lpstr>Periodic Table Jeopardy More Numbers– $200</vt:lpstr>
      <vt:lpstr>Periodic Table Jeopardy More Numbers– $300</vt:lpstr>
      <vt:lpstr>Periodic Table Jeopardy More Numbers– $400</vt:lpstr>
      <vt:lpstr>Periodic Table Jeopardy More Numbers– DAILY DOUBLE!!</vt:lpstr>
      <vt:lpstr>Periodic Table Jeopardy Lab and Demo– $100</vt:lpstr>
      <vt:lpstr>Periodic Table Jeopardy Lab and Demo– $200</vt:lpstr>
      <vt:lpstr>Periodic Table Jeopardy Lab and Demo– $300</vt:lpstr>
      <vt:lpstr>Periodic Table Jeopardy Lab and Demo– $400</vt:lpstr>
      <vt:lpstr>Periodic Table Jeopardy Lab and Demo– DAILY DOUBLE!</vt:lpstr>
      <vt:lpstr>Periodic Table Jeopardy Calcium – $100</vt:lpstr>
      <vt:lpstr>Periodic Table Jeopardy Calcium – $200</vt:lpstr>
      <vt:lpstr>Periodic Table Jeopardy Calcium – $300</vt:lpstr>
      <vt:lpstr>Periodic Table Jeopardy Calcium – DAILY DOUBLE!</vt:lpstr>
      <vt:lpstr>Periodic Table Jeopardy Families – $100 </vt:lpstr>
      <vt:lpstr>Periodic Table Jeopardy Families – $200 </vt:lpstr>
      <vt:lpstr>Periodic Table Jeopardy Families – $300 </vt:lpstr>
      <vt:lpstr>Periodic Table Jeopardy Families – $400 </vt:lpstr>
      <vt:lpstr>Periodic Table Jeopardy Families – DAILY DOUBLE!! </vt:lpstr>
      <vt:lpstr>Periodic Table Jeopardy Miscellaneous– $100 </vt:lpstr>
      <vt:lpstr>Periodic Table Jeopardy Miscellaneous– $200 </vt:lpstr>
      <vt:lpstr>Periodic Table Jeopardy Miscellaneous– $300 </vt:lpstr>
      <vt:lpstr>Periodic Table Jeopardy Miscellaneous– $400 </vt:lpstr>
      <vt:lpstr>Periodic Table Jeopardy Miscellaneous– DAILY DOUBLE! </vt:lpstr>
      <vt:lpstr>Periodic Table Jeopardy Metals– $100 </vt:lpstr>
      <vt:lpstr>Periodic Table Jeopardy Metals– $200 </vt:lpstr>
      <vt:lpstr>Periodic Table Jeopardy Metals– $300 </vt:lpstr>
      <vt:lpstr>Periodic Table Jeopardy Metals– $400 </vt:lpstr>
      <vt:lpstr>Periodic Table Jeopardy Metals– DAILY DOUBLE!! </vt:lpstr>
      <vt:lpstr>Periodic Table Jeopardy Areas– $100 </vt:lpstr>
      <vt:lpstr>Periodic Table Jeopardy Areas– $200 </vt:lpstr>
      <vt:lpstr>Periodic Table Jeopardy Areas– $300 </vt:lpstr>
      <vt:lpstr>Periodic Table Jeopardy Areas– $400 </vt:lpstr>
      <vt:lpstr>Periodic Table Jeopardy Areas– DAILY DOUBLE!!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Table Jeopardy</dc:title>
  <dc:creator>Risa Weiss</dc:creator>
  <cp:lastModifiedBy>Nayan GRIFFITHS</cp:lastModifiedBy>
  <cp:revision>24</cp:revision>
  <dcterms:created xsi:type="dcterms:W3CDTF">2004-02-10T16:45:39Z</dcterms:created>
  <dcterms:modified xsi:type="dcterms:W3CDTF">2023-05-23T22:05:17Z</dcterms:modified>
</cp:coreProperties>
</file>